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6858000" cy="9906000" type="A4"/>
  <p:notesSz cx="9926638" cy="66690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1" d="100"/>
          <a:sy n="31" d="100"/>
        </p:scale>
        <p:origin x="251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82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99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4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1264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78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57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84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077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03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269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57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4FFAA-588E-4FE8-80AB-8677B6EA1D67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460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6C812F1-52C3-D559-E751-7ED818F8BEB0}"/>
              </a:ext>
            </a:extLst>
          </p:cNvPr>
          <p:cNvSpPr/>
          <p:nvPr/>
        </p:nvSpPr>
        <p:spPr>
          <a:xfrm>
            <a:off x="-26100" y="0"/>
            <a:ext cx="6858000" cy="9906000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bg1"/>
              </a:gs>
              <a:gs pos="0">
                <a:srgbClr val="FFC000"/>
              </a:gs>
            </a:gsLst>
            <a:lin ang="16200000" scaled="1"/>
            <a:tileRect/>
          </a:gra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45EE058-0322-B7A7-2E42-754414449B29}"/>
              </a:ext>
            </a:extLst>
          </p:cNvPr>
          <p:cNvSpPr/>
          <p:nvPr/>
        </p:nvSpPr>
        <p:spPr>
          <a:xfrm>
            <a:off x="106421" y="319031"/>
            <a:ext cx="6651321" cy="872842"/>
          </a:xfrm>
          <a:prstGeom prst="roundRect">
            <a:avLst/>
          </a:prstGeom>
          <a:gradFill flip="none" rotWithShape="1">
            <a:gsLst>
              <a:gs pos="12000">
                <a:srgbClr val="FFC000"/>
              </a:gs>
              <a:gs pos="0">
                <a:srgbClr val="FFFF99"/>
              </a:gs>
              <a:gs pos="88000">
                <a:srgbClr val="FFC000"/>
              </a:gs>
              <a:gs pos="100000">
                <a:srgbClr val="FFFFC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26000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アジア・アジアパラ観戦　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1200"/>
              </a:spcBef>
            </a:pP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特別ラーケーションカード</a:t>
            </a:r>
            <a:endParaRPr kumimoji="1"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31E91CD-7A8B-D0B7-E367-6A2729C13556}"/>
              </a:ext>
            </a:extLst>
          </p:cNvPr>
          <p:cNvSpPr/>
          <p:nvPr/>
        </p:nvSpPr>
        <p:spPr>
          <a:xfrm>
            <a:off x="100201" y="1855301"/>
            <a:ext cx="6605399" cy="9669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96000" indent="-263525" algn="l"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　「アジア・アジアパラ観戦特別ラーケーション」は、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アジア競技大会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や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アジアパラ競技大会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を観戦するときに使える特別な「ラーケーションの日」です。保護者等と一緒に観戦する場合に利用できます。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8421AE0-23FD-728A-074B-07B224DB2405}"/>
              </a:ext>
            </a:extLst>
          </p:cNvPr>
          <p:cNvSpPr/>
          <p:nvPr/>
        </p:nvSpPr>
        <p:spPr>
          <a:xfrm>
            <a:off x="108331" y="3429904"/>
            <a:ext cx="6651321" cy="3085157"/>
          </a:xfrm>
          <a:prstGeom prst="roundRect">
            <a:avLst>
              <a:gd name="adj" fmla="val 5615"/>
            </a:avLst>
          </a:prstGeom>
          <a:solidFill>
            <a:srgbClr val="FFFFCC"/>
          </a:solidFill>
          <a:ln w="63500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Ins="108000" rtlCol="0" anchor="t" anchorCtr="0"/>
          <a:lstStyle/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確認できたら、□にチェックを入れましょう</a:t>
            </a:r>
            <a:endParaRPr kumimoji="1"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 algn="ctr">
              <a:lnSpc>
                <a:spcPts val="1100"/>
              </a:lnSpc>
            </a:pPr>
            <a:endParaRPr kumimoji="1" lang="en-US" altLang="ja-JP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上記の「アジア・アジアパラ観戦特別ラーケーション」について理解し　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ました。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学校から指定された届け出方法で期限までに届け出ます。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給食の取扱いについて確認をしました。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「アジア・アジアパラ観戦特別ラーケーション」の取得により、学校で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受けられない授業の内容は、家庭で自習をします。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 「アジア・アジアパラ観戦特別ラーケーション」を取るのは、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 algn="l">
              <a:lnSpc>
                <a:spcPts val="1300"/>
              </a:lnSpc>
              <a:spcBef>
                <a:spcPts val="12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（　　）日目です。　　　　　　　　　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 algn="l">
              <a:lnSpc>
                <a:spcPts val="1000"/>
              </a:lnSpc>
              <a:spcBef>
                <a:spcPts val="600"/>
              </a:spcBef>
            </a:pP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 </a:t>
            </a: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 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「アジア・アジアパラ観戦特別ラーケーション」は２日までです。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E70139D-8D95-A33B-E42F-1435914C1B91}"/>
              </a:ext>
            </a:extLst>
          </p:cNvPr>
          <p:cNvSpPr/>
          <p:nvPr/>
        </p:nvSpPr>
        <p:spPr>
          <a:xfrm>
            <a:off x="111408" y="7353337"/>
            <a:ext cx="6651321" cy="24676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 anchorCtr="0"/>
          <a:lstStyle/>
          <a:p>
            <a:endParaRPr kumimoji="1"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・観戦する日　　：　　月　　日　　　　　　　　　　　　　　　　　　　　　</a:t>
            </a:r>
            <a:r>
              <a:rPr kumimoji="1" lang="ja-JP" altLang="en-US" sz="1400" b="1" dirty="0">
                <a:solidFill>
                  <a:schemeClr val="bg1"/>
                </a:solidFill>
                <a:latin typeface="+mn-ea"/>
              </a:rPr>
              <a:t>。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　　　　　　　　　　　　　　　　　　　　　　　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8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・観戦する場所　：　　　　　　　　　　　　　　　　　　　　　　　　　</a:t>
            </a:r>
            <a:r>
              <a:rPr kumimoji="1" lang="ja-JP" altLang="en-US" sz="1400" b="1" dirty="0">
                <a:solidFill>
                  <a:schemeClr val="bg1"/>
                </a:solidFill>
                <a:latin typeface="+mn-ea"/>
              </a:rPr>
              <a:t>。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　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8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・観戦したいこと：　　　　　　　　　　　　　　　　　　　　　　　　　</a:t>
            </a:r>
            <a:r>
              <a:rPr kumimoji="1" lang="ja-JP" altLang="en-US" sz="1400" b="1" dirty="0">
                <a:solidFill>
                  <a:schemeClr val="bg1"/>
                </a:solidFill>
                <a:latin typeface="+mn-ea"/>
              </a:rPr>
              <a:t>　。</a:t>
            </a:r>
            <a:endParaRPr kumimoji="1" lang="en-US" altLang="ja-JP" sz="1400" b="1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　　　　　　　　　　　　　　　　　　　　　　　　　　　　　　　　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bg1"/>
                </a:solidFill>
                <a:latin typeface="+mn-ea"/>
              </a:rPr>
              <a:t>　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　　　　　　　　　　　　　　　　　　　　　　　　　　　　　　　　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F9FB378-2733-9DC6-69A9-3991CB72CD55}"/>
              </a:ext>
            </a:extLst>
          </p:cNvPr>
          <p:cNvSpPr/>
          <p:nvPr/>
        </p:nvSpPr>
        <p:spPr>
          <a:xfrm>
            <a:off x="106421" y="1326398"/>
            <a:ext cx="6651321" cy="43101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■「アジア・アジアパラ観戦特別ラーケーション」とは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9824FD7-BD90-63DA-571B-4E0F8C9C138B}"/>
              </a:ext>
            </a:extLst>
          </p:cNvPr>
          <p:cNvSpPr/>
          <p:nvPr/>
        </p:nvSpPr>
        <p:spPr>
          <a:xfrm>
            <a:off x="100201" y="2773107"/>
            <a:ext cx="6651321" cy="43101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■取得する前に、以下について確認しよう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BCEE55D-A349-118D-4CB5-7B9A44295CC1}"/>
              </a:ext>
            </a:extLst>
          </p:cNvPr>
          <p:cNvSpPr/>
          <p:nvPr/>
        </p:nvSpPr>
        <p:spPr>
          <a:xfrm>
            <a:off x="108331" y="6649797"/>
            <a:ext cx="6651321" cy="604886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■どのような「アジア・アジアパラ観戦特別ラーケーション」にするか、考えよう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9" name="図 18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A11D6989-8B54-278E-4A78-5BC69CC990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8" t="4875" r="9848" b="1"/>
          <a:stretch/>
        </p:blipFill>
        <p:spPr>
          <a:xfrm>
            <a:off x="5238155" y="8550219"/>
            <a:ext cx="1432684" cy="122681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CB92510-71A1-2EC8-7EFA-65B712DA712F}"/>
              </a:ext>
            </a:extLst>
          </p:cNvPr>
          <p:cNvSpPr/>
          <p:nvPr/>
        </p:nvSpPr>
        <p:spPr>
          <a:xfrm>
            <a:off x="54935" y="9023049"/>
            <a:ext cx="5728504" cy="797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2913" indent="-263525" algn="l">
              <a:spcBef>
                <a:spcPts val="600"/>
              </a:spcBef>
            </a:pPr>
            <a:r>
              <a:rPr kumimoji="1" lang="ja-JP" altLang="en-US" sz="1300" b="1" dirty="0">
                <a:solidFill>
                  <a:schemeClr val="tx1"/>
                </a:solidFill>
              </a:rPr>
              <a:t>（　　　　　　）学校（　　）年（　　）組（　　）番</a:t>
            </a:r>
            <a:endParaRPr kumimoji="1" lang="en-US" altLang="ja-JP" sz="1300" b="1" dirty="0">
              <a:solidFill>
                <a:schemeClr val="tx1"/>
              </a:solidFill>
            </a:endParaRPr>
          </a:p>
          <a:p>
            <a:pPr marL="442913" indent="-263525" algn="l">
              <a:spcBef>
                <a:spcPts val="600"/>
              </a:spcBef>
            </a:pPr>
            <a:r>
              <a:rPr kumimoji="1" lang="ja-JP" altLang="en-US" sz="1300" b="1" dirty="0">
                <a:solidFill>
                  <a:schemeClr val="tx1"/>
                </a:solidFill>
              </a:rPr>
              <a:t>保護者氏名　</a:t>
            </a:r>
            <a:r>
              <a:rPr kumimoji="1" lang="ja-JP" altLang="en-US" sz="1300" b="1" u="sng" dirty="0">
                <a:solidFill>
                  <a:schemeClr val="tx1"/>
                </a:solidFill>
              </a:rPr>
              <a:t>　　　　　　　　</a:t>
            </a:r>
            <a:r>
              <a:rPr kumimoji="1" lang="ja-JP" altLang="en-US" sz="1300" b="1" dirty="0">
                <a:solidFill>
                  <a:schemeClr val="tx1"/>
                </a:solidFill>
              </a:rPr>
              <a:t>児童生徒氏名</a:t>
            </a:r>
            <a:r>
              <a:rPr kumimoji="1" lang="ja-JP" altLang="en-US" sz="1300" b="1" u="sng" dirty="0">
                <a:solidFill>
                  <a:schemeClr val="tx1"/>
                </a:solidFill>
              </a:rPr>
              <a:t>　　　　　　　　　　　 </a:t>
            </a:r>
            <a:r>
              <a:rPr kumimoji="1" lang="en-US" altLang="ja-JP" sz="1300" u="sng" dirty="0">
                <a:solidFill>
                  <a:schemeClr val="bg1"/>
                </a:solidFill>
              </a:rPr>
              <a:t>.</a:t>
            </a:r>
            <a:r>
              <a:rPr kumimoji="1" lang="ja-JP" altLang="en-US" sz="1300" dirty="0">
                <a:solidFill>
                  <a:schemeClr val="tx1"/>
                </a:solidFill>
              </a:rPr>
              <a:t>　　　</a:t>
            </a:r>
            <a:r>
              <a:rPr kumimoji="1" lang="ja-JP" altLang="en-US" sz="1300" u="sng" dirty="0">
                <a:solidFill>
                  <a:schemeClr val="tx1"/>
                </a:solidFill>
              </a:rPr>
              <a:t>　　　　</a:t>
            </a:r>
            <a:r>
              <a:rPr kumimoji="1" lang="ja-JP" altLang="en-US" sz="1300" dirty="0">
                <a:solidFill>
                  <a:schemeClr val="tx1"/>
                </a:solidFill>
              </a:rPr>
              <a:t>　　　　　　　　　　　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6E4A668-05D1-0632-EF48-F9BCC316DE34}"/>
              </a:ext>
            </a:extLst>
          </p:cNvPr>
          <p:cNvSpPr txBox="1"/>
          <p:nvPr/>
        </p:nvSpPr>
        <p:spPr>
          <a:xfrm>
            <a:off x="4855536" y="407537"/>
            <a:ext cx="167994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提出日</a:t>
            </a:r>
            <a:endParaRPr kumimoji="1" lang="en-US" altLang="ja-JP" dirty="0"/>
          </a:p>
          <a:p>
            <a:r>
              <a:rPr kumimoji="1" lang="ja-JP" altLang="en-US" dirty="0"/>
              <a:t>　　月　　日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EC4A22C-C5E8-7966-E2D2-2178C0EF0A2F}"/>
              </a:ext>
            </a:extLst>
          </p:cNvPr>
          <p:cNvSpPr txBox="1"/>
          <p:nvPr/>
        </p:nvSpPr>
        <p:spPr>
          <a:xfrm>
            <a:off x="5090328" y="7449815"/>
            <a:ext cx="1524000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学校確認</a:t>
            </a:r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r>
              <a:rPr kumimoji="1" lang="ja-JP" altLang="en-US" sz="1400" dirty="0"/>
              <a:t>□給食カット</a:t>
            </a:r>
          </a:p>
        </p:txBody>
      </p:sp>
    </p:spTree>
    <p:extLst>
      <p:ext uri="{BB962C8B-B14F-4D97-AF65-F5344CB8AC3E}">
        <p14:creationId xmlns:p14="http://schemas.microsoft.com/office/powerpoint/2010/main" val="1435598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dae73148-edbb-4a40-949c-5f0008af1f0d}" enabled="1" method="Privileged" siteId="{7aeb995a-f6e1-40e6-9b04-d0eb2bdb069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194074560</TotalTime>
  <Words>259</Words>
  <Application>Microsoft Office PowerPoint</Application>
  <PresentationFormat>A4 210 x 297 mm</PresentationFormat>
  <Paragraphs>37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水谷　政名</dc:creator>
  <cp:lastModifiedBy>武邑 理恵</cp:lastModifiedBy>
  <cp:revision>32</cp:revision>
  <cp:lastPrinted>2024-03-05T23:48:02Z</cp:lastPrinted>
  <dcterms:created xsi:type="dcterms:W3CDTF">2023-04-06T02:00:02Z</dcterms:created>
  <dcterms:modified xsi:type="dcterms:W3CDTF">2026-05-27T22:45:45Z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d361684-b241-4f3c-8f6c-31ad29841dbc_SiteId">
    <vt:lpwstr>7aeb995a-f6e1-40e6-9b04-d0eb2bdb0693</vt:lpwstr>
  </property>
  <property fmtid="{D5CDD505-2E9C-101B-9397-08002B2CF9AE}" pid="3" name="MSIP_Label_ad361684-b241-4f3c-8f6c-31ad29841dbc_SetDate">
    <vt:lpwstr>2026-05-17T22:28:51Z</vt:lpwstr>
  </property>
  <property fmtid="{D5CDD505-2E9C-101B-9397-08002B2CF9AE}" pid="4" name="MSIP_Label_ad361684-b241-4f3c-8f6c-31ad29841dbc_Name">
    <vt:lpwstr>暗号化あり</vt:lpwstr>
  </property>
  <property fmtid="{D5CDD505-2E9C-101B-9397-08002B2CF9AE}" pid="5" name="MSIP_Label_ad361684-b241-4f3c-8f6c-31ad29841dbc_Method">
    <vt:lpwstr>Privileged</vt:lpwstr>
  </property>
  <property fmtid="{D5CDD505-2E9C-101B-9397-08002B2CF9AE}" pid="6" name="MSIP_Label_ad361684-b241-4f3c-8f6c-31ad29841dbc_Enabled">
    <vt:lpwstr>true</vt:lpwstr>
  </property>
  <property fmtid="{D5CDD505-2E9C-101B-9397-08002B2CF9AE}" pid="7" name="MSIP_Label_ad361684-b241-4f3c-8f6c-31ad29841dbc_ContentBits">
    <vt:lpwstr>8</vt:lpwstr>
  </property>
</Properties>
</file>